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84" r:id="rId1"/>
    <p:sldMasterId id="2147483700" r:id="rId2"/>
  </p:sldMasterIdLst>
  <p:notesMasterIdLst>
    <p:notesMasterId r:id="rId37"/>
  </p:notesMasterIdLst>
  <p:handoutMasterIdLst>
    <p:handoutMasterId r:id="rId38"/>
  </p:handoutMasterIdLst>
  <p:sldIdLst>
    <p:sldId id="272" r:id="rId3"/>
    <p:sldId id="273" r:id="rId4"/>
    <p:sldId id="376" r:id="rId5"/>
    <p:sldId id="275" r:id="rId6"/>
    <p:sldId id="278" r:id="rId7"/>
    <p:sldId id="280" r:id="rId8"/>
    <p:sldId id="478" r:id="rId9"/>
    <p:sldId id="328" r:id="rId10"/>
    <p:sldId id="329" r:id="rId11"/>
    <p:sldId id="330" r:id="rId12"/>
    <p:sldId id="331" r:id="rId13"/>
    <p:sldId id="332" r:id="rId14"/>
    <p:sldId id="327" r:id="rId15"/>
    <p:sldId id="333" r:id="rId16"/>
    <p:sldId id="334" r:id="rId17"/>
    <p:sldId id="335" r:id="rId18"/>
    <p:sldId id="349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1" r:id="rId33"/>
    <p:sldId id="350" r:id="rId34"/>
    <p:sldId id="284" r:id="rId35"/>
    <p:sldId id="479" r:id="rId3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Maljovec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5FF"/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/>
    <p:restoredTop sz="94653"/>
  </p:normalViewPr>
  <p:slideViewPr>
    <p:cSldViewPr snapToGrid="0" snapToObjects="1">
      <p:cViewPr>
        <p:scale>
          <a:sx n="207" d="100"/>
          <a:sy n="207" d="100"/>
        </p:scale>
        <p:origin x="-1288" y="-1168"/>
      </p:cViewPr>
      <p:guideLst>
        <p:guide orient="horz" pos="2181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A4F-D8F6-B944-9B2D-42EA5EA50491}" type="doc">
      <dgm:prSet loTypeId="urn:microsoft.com/office/officeart/2005/8/layout/funnel1" loCatId="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1145A1-813A-9748-9C11-7534728D53D7}">
      <dgm:prSet phldrT="[Text]"/>
      <dgm:spPr/>
      <dgm:t>
        <a:bodyPr/>
        <a:lstStyle/>
        <a:p>
          <a:r>
            <a:rPr lang="en-US" dirty="0"/>
            <a:t>LA</a:t>
          </a:r>
        </a:p>
      </dgm:t>
    </dgm:pt>
    <dgm:pt modelId="{681468E9-84DA-1643-AF7F-5EFD827EFA67}" type="parTrans" cxnId="{2937D61E-A4EE-BC44-9C41-676884DA22CB}">
      <dgm:prSet/>
      <dgm:spPr/>
      <dgm:t>
        <a:bodyPr/>
        <a:lstStyle/>
        <a:p>
          <a:endParaRPr lang="en-US"/>
        </a:p>
      </dgm:t>
    </dgm:pt>
    <dgm:pt modelId="{43BF60C2-8921-8F4E-BE7E-9EE30062BCFF}" type="sibTrans" cxnId="{2937D61E-A4EE-BC44-9C41-676884DA22CB}">
      <dgm:prSet/>
      <dgm:spPr/>
      <dgm:t>
        <a:bodyPr/>
        <a:lstStyle/>
        <a:p>
          <a:endParaRPr lang="en-US"/>
        </a:p>
      </dgm:t>
    </dgm:pt>
    <dgm:pt modelId="{755B33BE-D26A-B44A-B5C2-1BB640B0D3AF}">
      <dgm:prSet phldrT="[Text]"/>
      <dgm:spPr/>
      <dgm:t>
        <a:bodyPr/>
        <a:lstStyle/>
        <a:p>
          <a:r>
            <a:rPr lang="en-US" dirty="0"/>
            <a:t>Opt</a:t>
          </a:r>
        </a:p>
      </dgm:t>
    </dgm:pt>
    <dgm:pt modelId="{C710C2D3-76FB-9E40-82E2-F26B9649D4F4}" type="parTrans" cxnId="{AA3B7821-6679-BD44-A9CA-1330C6C2E415}">
      <dgm:prSet/>
      <dgm:spPr/>
      <dgm:t>
        <a:bodyPr/>
        <a:lstStyle/>
        <a:p>
          <a:endParaRPr lang="en-US"/>
        </a:p>
      </dgm:t>
    </dgm:pt>
    <dgm:pt modelId="{F13B8BB8-D8E8-4C48-BC82-A41278993047}" type="sibTrans" cxnId="{AA3B7821-6679-BD44-A9CA-1330C6C2E415}">
      <dgm:prSet/>
      <dgm:spPr/>
      <dgm:t>
        <a:bodyPr/>
        <a:lstStyle/>
        <a:p>
          <a:endParaRPr lang="en-US"/>
        </a:p>
      </dgm:t>
    </dgm:pt>
    <dgm:pt modelId="{98565CD9-AE22-B941-BB90-4250F303C8DA}">
      <dgm:prSet phldrT="[Text]"/>
      <dgm:spPr/>
      <dgm:t>
        <a:bodyPr/>
        <a:lstStyle/>
        <a:p>
          <a:r>
            <a:rPr lang="en-US" baseline="0"/>
            <a:t>Alg</a:t>
          </a:r>
          <a:endParaRPr lang="en-US" baseline="0" dirty="0"/>
        </a:p>
      </dgm:t>
    </dgm:pt>
    <dgm:pt modelId="{E25B7634-D9DF-9047-B996-F92D550B16C8}" type="parTrans" cxnId="{19246186-428B-EC41-83A8-D4B97AD67E86}">
      <dgm:prSet/>
      <dgm:spPr/>
      <dgm:t>
        <a:bodyPr/>
        <a:lstStyle/>
        <a:p>
          <a:endParaRPr lang="en-US"/>
        </a:p>
      </dgm:t>
    </dgm:pt>
    <dgm:pt modelId="{3FC51642-E8A9-0246-86DB-7920AF1DBF02}" type="sibTrans" cxnId="{19246186-428B-EC41-83A8-D4B97AD67E86}">
      <dgm:prSet/>
      <dgm:spPr/>
      <dgm:t>
        <a:bodyPr/>
        <a:lstStyle/>
        <a:p>
          <a:endParaRPr lang="en-US"/>
        </a:p>
      </dgm:t>
    </dgm:pt>
    <dgm:pt modelId="{7ABC821C-D61C-8B48-A06E-B475A3875706}">
      <dgm:prSet phldrT="[Text]"/>
      <dgm:spPr/>
      <dgm:t>
        <a:bodyPr/>
        <a:lstStyle/>
        <a:p>
          <a:r>
            <a:rPr lang="en-US" dirty="0"/>
            <a:t>Stat</a:t>
          </a:r>
        </a:p>
      </dgm:t>
    </dgm:pt>
    <dgm:pt modelId="{939B5312-CFFE-594B-AEA1-1A6D522C9175}" type="parTrans" cxnId="{D8BD2E0D-3B20-8C43-BA8F-98DD2BF37459}">
      <dgm:prSet/>
      <dgm:spPr/>
      <dgm:t>
        <a:bodyPr/>
        <a:lstStyle/>
        <a:p>
          <a:endParaRPr lang="en-US"/>
        </a:p>
      </dgm:t>
    </dgm:pt>
    <dgm:pt modelId="{EABDAC6D-0388-5942-A73D-C76E60D2F792}" type="sibTrans" cxnId="{D8BD2E0D-3B20-8C43-BA8F-98DD2BF37459}">
      <dgm:prSet/>
      <dgm:spPr/>
      <dgm:t>
        <a:bodyPr/>
        <a:lstStyle/>
        <a:p>
          <a:endParaRPr lang="en-US"/>
        </a:p>
      </dgm:t>
    </dgm:pt>
    <dgm:pt modelId="{D127AAF8-4B3C-7440-9DCD-060AF1558B3B}" type="pres">
      <dgm:prSet presAssocID="{808B4A4F-D8F6-B944-9B2D-42EA5EA50491}" presName="Name0" presStyleCnt="0">
        <dgm:presLayoutVars>
          <dgm:chMax val="4"/>
          <dgm:resizeHandles val="exact"/>
        </dgm:presLayoutVars>
      </dgm:prSet>
      <dgm:spPr/>
    </dgm:pt>
    <dgm:pt modelId="{B1645E0F-4D10-8543-865E-7CD2E3D2D8B4}" type="pres">
      <dgm:prSet presAssocID="{808B4A4F-D8F6-B944-9B2D-42EA5EA50491}" presName="ellipse" presStyleLbl="trBgShp" presStyleIdx="0" presStyleCnt="1"/>
      <dgm:spPr/>
    </dgm:pt>
    <dgm:pt modelId="{4C74C9BA-573A-5748-865A-AFFF7EC90061}" type="pres">
      <dgm:prSet presAssocID="{808B4A4F-D8F6-B944-9B2D-42EA5EA50491}" presName="arrow1" presStyleLbl="fgShp" presStyleIdx="0" presStyleCnt="1"/>
      <dgm:spPr/>
    </dgm:pt>
    <dgm:pt modelId="{44944975-8489-C148-81F8-5255650F2976}" type="pres">
      <dgm:prSet presAssocID="{808B4A4F-D8F6-B944-9B2D-42EA5EA50491}" presName="rectangle" presStyleLbl="revTx" presStyleIdx="0" presStyleCnt="1">
        <dgm:presLayoutVars>
          <dgm:bulletEnabled val="1"/>
        </dgm:presLayoutVars>
      </dgm:prSet>
      <dgm:spPr/>
    </dgm:pt>
    <dgm:pt modelId="{2BD30FB6-0C68-704F-AD21-6C3AE7033BEC}" type="pres">
      <dgm:prSet presAssocID="{7ABC821C-D61C-8B48-A06E-B475A3875706}" presName="item1" presStyleLbl="node1" presStyleIdx="0" presStyleCnt="3">
        <dgm:presLayoutVars>
          <dgm:bulletEnabled val="1"/>
        </dgm:presLayoutVars>
      </dgm:prSet>
      <dgm:spPr/>
    </dgm:pt>
    <dgm:pt modelId="{F44C8D5F-B589-4346-9F68-3016F3E34E1D}" type="pres">
      <dgm:prSet presAssocID="{755B33BE-D26A-B44A-B5C2-1BB640B0D3AF}" presName="item2" presStyleLbl="node1" presStyleIdx="1" presStyleCnt="3">
        <dgm:presLayoutVars>
          <dgm:bulletEnabled val="1"/>
        </dgm:presLayoutVars>
      </dgm:prSet>
      <dgm:spPr/>
    </dgm:pt>
    <dgm:pt modelId="{E456B3D4-3F5A-5747-9E5C-CF4E03659D05}" type="pres">
      <dgm:prSet presAssocID="{98565CD9-AE22-B941-BB90-4250F303C8DA}" presName="item3" presStyleLbl="node1" presStyleIdx="2" presStyleCnt="3">
        <dgm:presLayoutVars>
          <dgm:bulletEnabled val="1"/>
        </dgm:presLayoutVars>
      </dgm:prSet>
      <dgm:spPr/>
    </dgm:pt>
    <dgm:pt modelId="{23E6FC04-4B15-D641-BED6-B9B7CDC5C7A8}" type="pres">
      <dgm:prSet presAssocID="{808B4A4F-D8F6-B944-9B2D-42EA5EA50491}" presName="funnel" presStyleLbl="trAlignAcc1" presStyleIdx="0" presStyleCnt="1"/>
      <dgm:spPr/>
    </dgm:pt>
  </dgm:ptLst>
  <dgm:cxnLst>
    <dgm:cxn modelId="{D8BD2E0D-3B20-8C43-BA8F-98DD2BF37459}" srcId="{808B4A4F-D8F6-B944-9B2D-42EA5EA50491}" destId="{7ABC821C-D61C-8B48-A06E-B475A3875706}" srcOrd="1" destOrd="0" parTransId="{939B5312-CFFE-594B-AEA1-1A6D522C9175}" sibTransId="{EABDAC6D-0388-5942-A73D-C76E60D2F792}"/>
    <dgm:cxn modelId="{64EEB60F-7175-334F-8ABD-07EE55068A89}" type="presOf" srcId="{755B33BE-D26A-B44A-B5C2-1BB640B0D3AF}" destId="{2BD30FB6-0C68-704F-AD21-6C3AE7033BEC}" srcOrd="0" destOrd="0" presId="urn:microsoft.com/office/officeart/2005/8/layout/funnel1"/>
    <dgm:cxn modelId="{2937D61E-A4EE-BC44-9C41-676884DA22CB}" srcId="{808B4A4F-D8F6-B944-9B2D-42EA5EA50491}" destId="{5C1145A1-813A-9748-9C11-7534728D53D7}" srcOrd="0" destOrd="0" parTransId="{681468E9-84DA-1643-AF7F-5EFD827EFA67}" sibTransId="{43BF60C2-8921-8F4E-BE7E-9EE30062BCFF}"/>
    <dgm:cxn modelId="{1D8E4F21-AA47-2543-A864-6D5C66138079}" type="presOf" srcId="{98565CD9-AE22-B941-BB90-4250F303C8DA}" destId="{44944975-8489-C148-81F8-5255650F2976}" srcOrd="0" destOrd="0" presId="urn:microsoft.com/office/officeart/2005/8/layout/funnel1"/>
    <dgm:cxn modelId="{AA3B7821-6679-BD44-A9CA-1330C6C2E415}" srcId="{808B4A4F-D8F6-B944-9B2D-42EA5EA50491}" destId="{755B33BE-D26A-B44A-B5C2-1BB640B0D3AF}" srcOrd="2" destOrd="0" parTransId="{C710C2D3-76FB-9E40-82E2-F26B9649D4F4}" sibTransId="{F13B8BB8-D8E8-4C48-BC82-A41278993047}"/>
    <dgm:cxn modelId="{50F38034-0C6D-324A-BA88-99530BE227C1}" type="presOf" srcId="{5C1145A1-813A-9748-9C11-7534728D53D7}" destId="{E456B3D4-3F5A-5747-9E5C-CF4E03659D05}" srcOrd="0" destOrd="0" presId="urn:microsoft.com/office/officeart/2005/8/layout/funnel1"/>
    <dgm:cxn modelId="{DAEA025F-04E4-594A-B371-5709075D6979}" type="presOf" srcId="{7ABC821C-D61C-8B48-A06E-B475A3875706}" destId="{F44C8D5F-B589-4346-9F68-3016F3E34E1D}" srcOrd="0" destOrd="0" presId="urn:microsoft.com/office/officeart/2005/8/layout/funnel1"/>
    <dgm:cxn modelId="{DAF3497A-7978-0B4E-B764-4F55E019D3D4}" type="presOf" srcId="{808B4A4F-D8F6-B944-9B2D-42EA5EA50491}" destId="{D127AAF8-4B3C-7440-9DCD-060AF1558B3B}" srcOrd="0" destOrd="0" presId="urn:microsoft.com/office/officeart/2005/8/layout/funnel1"/>
    <dgm:cxn modelId="{19246186-428B-EC41-83A8-D4B97AD67E86}" srcId="{808B4A4F-D8F6-B944-9B2D-42EA5EA50491}" destId="{98565CD9-AE22-B941-BB90-4250F303C8DA}" srcOrd="3" destOrd="0" parTransId="{E25B7634-D9DF-9047-B996-F92D550B16C8}" sibTransId="{3FC51642-E8A9-0246-86DB-7920AF1DBF02}"/>
    <dgm:cxn modelId="{0C8CE8C4-0067-4C4C-BB6D-0DA7ADC91ABB}" type="presParOf" srcId="{D127AAF8-4B3C-7440-9DCD-060AF1558B3B}" destId="{B1645E0F-4D10-8543-865E-7CD2E3D2D8B4}" srcOrd="0" destOrd="0" presId="urn:microsoft.com/office/officeart/2005/8/layout/funnel1"/>
    <dgm:cxn modelId="{706516F7-F675-0D42-87F9-CCF6C1466D84}" type="presParOf" srcId="{D127AAF8-4B3C-7440-9DCD-060AF1558B3B}" destId="{4C74C9BA-573A-5748-865A-AFFF7EC90061}" srcOrd="1" destOrd="0" presId="urn:microsoft.com/office/officeart/2005/8/layout/funnel1"/>
    <dgm:cxn modelId="{600D0DD8-CBCC-0743-B2CA-722E0B360060}" type="presParOf" srcId="{D127AAF8-4B3C-7440-9DCD-060AF1558B3B}" destId="{44944975-8489-C148-81F8-5255650F2976}" srcOrd="2" destOrd="0" presId="urn:microsoft.com/office/officeart/2005/8/layout/funnel1"/>
    <dgm:cxn modelId="{69248FE8-197B-5D47-B0EE-B109D9C51CE9}" type="presParOf" srcId="{D127AAF8-4B3C-7440-9DCD-060AF1558B3B}" destId="{2BD30FB6-0C68-704F-AD21-6C3AE7033BEC}" srcOrd="3" destOrd="0" presId="urn:microsoft.com/office/officeart/2005/8/layout/funnel1"/>
    <dgm:cxn modelId="{BCCF6E97-A71C-B04C-9C04-F4EFBAA3611C}" type="presParOf" srcId="{D127AAF8-4B3C-7440-9DCD-060AF1558B3B}" destId="{F44C8D5F-B589-4346-9F68-3016F3E34E1D}" srcOrd="4" destOrd="0" presId="urn:microsoft.com/office/officeart/2005/8/layout/funnel1"/>
    <dgm:cxn modelId="{9575EDDF-1A3E-C148-A5FB-9C1578FE7BEC}" type="presParOf" srcId="{D127AAF8-4B3C-7440-9DCD-060AF1558B3B}" destId="{E456B3D4-3F5A-5747-9E5C-CF4E03659D05}" srcOrd="5" destOrd="0" presId="urn:microsoft.com/office/officeart/2005/8/layout/funnel1"/>
    <dgm:cxn modelId="{11863B13-25DC-E942-9F25-B4F2D8DBACE7}" type="presParOf" srcId="{D127AAF8-4B3C-7440-9DCD-060AF1558B3B}" destId="{23E6FC04-4B15-D641-BED6-B9B7CDC5C7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5E0F-4D10-8543-865E-7CD2E3D2D8B4}">
      <dsp:nvSpPr>
        <dsp:cNvPr id="0" name=""/>
        <dsp:cNvSpPr/>
      </dsp:nvSpPr>
      <dsp:spPr>
        <a:xfrm>
          <a:off x="355607" y="54841"/>
          <a:ext cx="1088400" cy="37798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C9BA-573A-5748-865A-AFFF7EC90061}">
      <dsp:nvSpPr>
        <dsp:cNvPr id="0" name=""/>
        <dsp:cNvSpPr/>
      </dsp:nvSpPr>
      <dsp:spPr>
        <a:xfrm>
          <a:off x="796029" y="980404"/>
          <a:ext cx="210930" cy="13499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4975-8489-C148-81F8-5255650F2976}">
      <dsp:nvSpPr>
        <dsp:cNvPr id="0" name=""/>
        <dsp:cNvSpPr/>
      </dsp:nvSpPr>
      <dsp:spPr>
        <a:xfrm>
          <a:off x="395262" y="1088400"/>
          <a:ext cx="1012465" cy="25311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baseline="0"/>
            <a:t>Alg</a:t>
          </a:r>
          <a:endParaRPr lang="en-US" sz="900" kern="1200" baseline="0" dirty="0"/>
        </a:p>
      </dsp:txBody>
      <dsp:txXfrm>
        <a:off x="395262" y="1088400"/>
        <a:ext cx="1012465" cy="253116"/>
      </dsp:txXfrm>
    </dsp:sp>
    <dsp:sp modelId="{2BD30FB6-0C68-704F-AD21-6C3AE7033BEC}">
      <dsp:nvSpPr>
        <dsp:cNvPr id="0" name=""/>
        <dsp:cNvSpPr/>
      </dsp:nvSpPr>
      <dsp:spPr>
        <a:xfrm>
          <a:off x="751312" y="462021"/>
          <a:ext cx="379674" cy="379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</a:t>
          </a:r>
        </a:p>
      </dsp:txBody>
      <dsp:txXfrm>
        <a:off x="806914" y="517623"/>
        <a:ext cx="268470" cy="268470"/>
      </dsp:txXfrm>
    </dsp:sp>
    <dsp:sp modelId="{F44C8D5F-B589-4346-9F68-3016F3E34E1D}">
      <dsp:nvSpPr>
        <dsp:cNvPr id="0" name=""/>
        <dsp:cNvSpPr/>
      </dsp:nvSpPr>
      <dsp:spPr>
        <a:xfrm>
          <a:off x="479634" y="177181"/>
          <a:ext cx="379674" cy="379674"/>
        </a:xfrm>
        <a:prstGeom prst="ellipse">
          <a:avLst/>
        </a:prstGeom>
        <a:solidFill>
          <a:schemeClr val="accent2">
            <a:hueOff val="3520690"/>
            <a:satOff val="-8637"/>
            <a:lumOff val="-10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</a:t>
          </a:r>
        </a:p>
      </dsp:txBody>
      <dsp:txXfrm>
        <a:off x="535236" y="232783"/>
        <a:ext cx="268470" cy="268470"/>
      </dsp:txXfrm>
    </dsp:sp>
    <dsp:sp modelId="{E456B3D4-3F5A-5747-9E5C-CF4E03659D05}">
      <dsp:nvSpPr>
        <dsp:cNvPr id="0" name=""/>
        <dsp:cNvSpPr/>
      </dsp:nvSpPr>
      <dsp:spPr>
        <a:xfrm>
          <a:off x="867746" y="85384"/>
          <a:ext cx="379674" cy="379674"/>
        </a:xfrm>
        <a:prstGeom prst="ellipse">
          <a:avLst/>
        </a:prstGeom>
        <a:solidFill>
          <a:schemeClr val="accent2">
            <a:hueOff val="7041380"/>
            <a:satOff val="-17274"/>
            <a:lumOff val="-20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</a:t>
          </a:r>
        </a:p>
      </dsp:txBody>
      <dsp:txXfrm>
        <a:off x="923348" y="140986"/>
        <a:ext cx="268470" cy="268470"/>
      </dsp:txXfrm>
    </dsp:sp>
    <dsp:sp modelId="{23E6FC04-4B15-D641-BED6-B9B7CDC5C7A8}">
      <dsp:nvSpPr>
        <dsp:cNvPr id="0" name=""/>
        <dsp:cNvSpPr/>
      </dsp:nvSpPr>
      <dsp:spPr>
        <a:xfrm>
          <a:off x="310890" y="8437"/>
          <a:ext cx="1181209" cy="94496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7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multi target</a:t>
            </a:r>
            <a:r>
              <a:rPr lang="en-US" baseline="0" dirty="0"/>
              <a:t>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0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7631083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9144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9144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341269" y="5904671"/>
            <a:ext cx="2392198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859" y="2217074"/>
            <a:ext cx="7016141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607" y="273298"/>
            <a:ext cx="1906486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1296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67EC-E6D8-F048-88E1-4BD79AC92B5E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6187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5132786" y="1"/>
            <a:ext cx="4010024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7547" y="0"/>
            <a:ext cx="4005263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7711" y="1064713"/>
            <a:ext cx="3449240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260747" indent="-257175">
              <a:buClr>
                <a:schemeClr val="bg1"/>
              </a:buClr>
              <a:tabLst/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981D-013C-974F-BBE3-2A44A45AAF41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32786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721359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3" y="1709739"/>
            <a:ext cx="7806974" cy="2852737"/>
          </a:xfr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3612" y="4589464"/>
            <a:ext cx="780697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BB2C-4FC9-E34B-9C91-ACEE07F2B8BA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9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0020-C272-0846-85CB-E050EE33C776}" type="datetime1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12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68EC-E4FE-A848-B78C-295E2930C6DA}" type="datetime1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03660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02969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2846534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9144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9144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154306" y="5178484"/>
            <a:ext cx="483538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78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3075709" y="6417425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45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3997040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7631083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9144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9144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341269" y="5904671"/>
            <a:ext cx="2392198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859" y="2217074"/>
            <a:ext cx="7016141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607" y="273298"/>
            <a:ext cx="1906486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97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60" y="1739902"/>
            <a:ext cx="7811690" cy="4327523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07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5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55259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66527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4C99FD-2F6E-5DF9-BFA3-08E8351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4265-C06D-0B46-A361-2716B819525C}" type="datetime1">
              <a:rPr lang="en-US" smtClean="0"/>
              <a:t>7/21/22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689B4-EA4F-80DD-7002-BE1E034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A160F-C3A0-E48C-1F5D-ABF24C9F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75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864128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9348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787154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71327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5132786" y="1"/>
            <a:ext cx="4010024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7547" y="0"/>
            <a:ext cx="4005263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7711" y="1064713"/>
            <a:ext cx="3449240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260747" indent="-257175">
              <a:buClr>
                <a:schemeClr val="bg1"/>
              </a:buClr>
              <a:tabLst/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32786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558382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79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613" y="1004888"/>
            <a:ext cx="8231187" cy="732508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77E86A-CBB1-0447-A68C-EA33EAA4EC76}" type="datetime1">
              <a:rPr lang="en-US" smtClean="0"/>
              <a:pPr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03660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02969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4005385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9144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9144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154306" y="5178484"/>
            <a:ext cx="483538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78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3075709" y="6417425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45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4001767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7631083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9144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9144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341269" y="5904671"/>
            <a:ext cx="2392198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7859" y="2217074"/>
            <a:ext cx="7016141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607" y="273298"/>
            <a:ext cx="1906486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5145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570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9BA3-3BAF-194D-953E-3469D4E300AB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4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60" y="1739902"/>
            <a:ext cx="7811690" cy="4327523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3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61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55259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57311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283120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0140157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757670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885021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5132786" y="1"/>
            <a:ext cx="4010024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7547" y="0"/>
            <a:ext cx="4005263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7711" y="1064713"/>
            <a:ext cx="3449240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260747" indent="-257175">
              <a:buClr>
                <a:schemeClr val="bg1"/>
              </a:buClr>
              <a:tabLst/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32786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545220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3" y="1709739"/>
            <a:ext cx="7806974" cy="2852737"/>
          </a:xfr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3612" y="4589464"/>
            <a:ext cx="780697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0DE6-56BC-A54D-B159-0D4D965DB563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60" y="1739902"/>
            <a:ext cx="7811690" cy="4327523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76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47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036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04112" y="2413000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03660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02969" y="1589088"/>
            <a:ext cx="3811190" cy="76676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249079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6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098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911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46697" y="632619"/>
            <a:ext cx="6477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99" y="3047999"/>
            <a:ext cx="6096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20"/>
            <a:ext cx="9144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1"/>
            <a:ext cx="9144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1268" y="5910196"/>
            <a:ext cx="2393442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06" y="455004"/>
            <a:ext cx="162525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5954" indent="0" algn="l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 algn="l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843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736" y="6492876"/>
            <a:ext cx="325821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3660" y="473075"/>
            <a:ext cx="7811690" cy="293688"/>
          </a:xfrm>
        </p:spPr>
        <p:txBody>
          <a:bodyPr anchor="b"/>
          <a:lstStyle>
            <a:lvl1pPr marL="0" indent="0">
              <a:buNone/>
              <a:defRPr sz="105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328612"/>
            <a:ext cx="2869406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9144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6"/>
            <a:ext cx="9144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01DA-5EDD-8E43-A1A4-D8CBD2CF9E57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8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55259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55B5-C873-D641-85B0-55D6C4E16D41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6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9499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7323-5DA8-2F48-8039-61BA1CB304D3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12" y="1739901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59022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BD97-1FCD-DD44-B400-63087CB7110E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10432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3612" y="1739901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9A4A-9975-584D-8C07-D5F6D487954F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349327" y="-1"/>
            <a:ext cx="2794673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3462" y="522288"/>
            <a:ext cx="218974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614" y="558603"/>
            <a:ext cx="5028113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7402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6349327" y="6335712"/>
            <a:ext cx="2794673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6349327" y="6237796"/>
            <a:ext cx="2794673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58603"/>
            <a:ext cx="7811736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13" y="1739901"/>
            <a:ext cx="7811737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1" y="6492876"/>
            <a:ext cx="1159727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75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7E86A-CBB1-0447-A68C-EA33EAA4EC76}" type="datetime1">
              <a:rPr lang="en-US" smtClean="0"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3612" y="6492876"/>
            <a:ext cx="3795050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75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65" y="6492876"/>
            <a:ext cx="325821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75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1" y="522288"/>
            <a:ext cx="558350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0807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668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80" r:id="rId25"/>
    <p:sldLayoutId id="2147483681" r:id="rId26"/>
    <p:sldLayoutId id="2147483682" r:id="rId2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−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−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6349327" y="6335712"/>
            <a:ext cx="2794673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6349327" y="6237796"/>
            <a:ext cx="2794673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708438" y="6543675"/>
            <a:ext cx="207645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58603"/>
            <a:ext cx="7811736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13" y="1739901"/>
            <a:ext cx="7811737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1" y="6492876"/>
            <a:ext cx="1159727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75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3612" y="6492876"/>
            <a:ext cx="3795050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75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65" y="6492876"/>
            <a:ext cx="325821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75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1" y="522288"/>
            <a:ext cx="558350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4624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−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−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65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hyperlink" Target="http://stats.stackexchange.com/questions/43867/why-does-the-least-square-solution-give-poor-results-in-this-case" TargetMode="External"/><Relationship Id="rId12" Type="http://schemas.openxmlformats.org/officeDocument/2006/relationships/diagramData" Target="../diagrams/data1.xml"/><Relationship Id="rId2" Type="http://schemas.openxmlformats.org/officeDocument/2006/relationships/slideLayout" Target="../slideLayouts/slideLayout31.xml"/><Relationship Id="rId16" Type="http://schemas.microsoft.com/office/2007/relationships/diagramDrawing" Target="../diagrams/drawing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FLAME_clustering" TargetMode="External"/><Relationship Id="rId5" Type="http://schemas.openxmlformats.org/officeDocument/2006/relationships/hyperlink" Target="https://en.wikipedia.org/wiki/Kernel_smoother" TargetMode="External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://evelinag.com/blog/2014/12-15-christmas-carol-and-other-eigenvectors/index.html" TargetMode="External"/><Relationship Id="rId1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9480605/what-is-the-relation-between-the-number-of-support-vectors-and-training-data-and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hyperlink" Target="http://stackoverflow.com/questions/28288489/neural-networks-does-the-input-layer-consist-of-neur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urocritic.blogspot.com/2014/06/and-darpa-deep-brain-stimulation-awards.html" TargetMode="External"/><Relationship Id="rId11" Type="http://schemas.openxmlformats.org/officeDocument/2006/relationships/image" Target="../media/image25.gif"/><Relationship Id="rId5" Type="http://schemas.openxmlformats.org/officeDocument/2006/relationships/image" Target="../media/image22.jpeg"/><Relationship Id="rId10" Type="http://schemas.openxmlformats.org/officeDocument/2006/relationships/hyperlink" Target="http://stats.stackexchange.com/questions/13194/support-vector-machines-and-regression" TargetMode="External"/><Relationship Id="rId4" Type="http://schemas.openxmlformats.org/officeDocument/2006/relationships/hyperlink" Target="https://sefiks.com/2017/11/19/how-random-forests-can-keep-you-from-decision-tree/" TargetMode="Externa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5"/>
          <p:cNvSpPr>
            <a:spLocks noGrp="1" noChangeArrowheads="1"/>
          </p:cNvSpPr>
          <p:nvPr>
            <p:ph type="body" sz="quarter" idx="13"/>
          </p:nvPr>
        </p:nvSpPr>
        <p:spPr>
          <a:xfrm>
            <a:off x="2409093" y="2765900"/>
            <a:ext cx="7016141" cy="1080424"/>
          </a:xfrm>
        </p:spPr>
        <p:txBody>
          <a:bodyPr/>
          <a:lstStyle/>
          <a:p>
            <a:r>
              <a:rPr lang="en-US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2297-8799-F566-381F-569BE65E95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3346450" y="2674938"/>
            <a:ext cx="5797550" cy="430212"/>
          </a:xfrm>
        </p:spPr>
        <p:txBody>
          <a:bodyPr/>
          <a:lstStyle/>
          <a:p>
            <a:r>
              <a:rPr lang="en-US" b="0" dirty="0"/>
              <a:t>Reduced Order Models (ROMs)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5705341" y="273298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328" y="307090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train a ROM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105529" y="3482498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19210" y="5337237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Curved Connector 8"/>
          <p:cNvCxnSpPr>
            <a:stCxn id="7" idx="1"/>
            <a:endCxn id="6" idx="2"/>
          </p:cNvCxnSpPr>
          <p:nvPr/>
        </p:nvCxnSpPr>
        <p:spPr bwMode="auto">
          <a:xfrm rot="10800000">
            <a:off x="5494890" y="3839530"/>
            <a:ext cx="1024320" cy="171936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1548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328" y="307090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analysis using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102875" y="3488877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16556" y="5343616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60260" y="6126734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Curved Connector 9"/>
          <p:cNvCxnSpPr>
            <a:stCxn id="8" idx="0"/>
            <a:endCxn id="7" idx="1"/>
          </p:cNvCxnSpPr>
          <p:nvPr/>
        </p:nvCxnSpPr>
        <p:spPr bwMode="auto">
          <a:xfrm rot="5400000" flipH="1" flipV="1">
            <a:off x="5201403" y="4811581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6" idx="2"/>
            <a:endCxn id="7" idx="1"/>
          </p:cNvCxnSpPr>
          <p:nvPr/>
        </p:nvCxnSpPr>
        <p:spPr bwMode="auto">
          <a:xfrm rot="16200000" flipH="1">
            <a:off x="5144712" y="4193433"/>
            <a:ext cx="1719368" cy="102432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2428993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Pickle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Compression/serialization scheme</a:t>
            </a:r>
          </a:p>
          <a:p>
            <a:r>
              <a:rPr lang="en-US" dirty="0"/>
              <a:t>Pickled object contains all the information necessary to </a:t>
            </a:r>
            <a:r>
              <a:rPr lang="en-US" dirty="0">
                <a:solidFill>
                  <a:srgbClr val="3366FF"/>
                </a:solidFill>
              </a:rPr>
              <a:t>reconstruct</a:t>
            </a:r>
            <a:r>
              <a:rPr lang="en-US" dirty="0"/>
              <a:t> the object in another python script</a:t>
            </a:r>
          </a:p>
          <a:p>
            <a:r>
              <a:rPr lang="en-US" dirty="0"/>
              <a:t>Pickled object can be </a:t>
            </a:r>
            <a:r>
              <a:rPr lang="en-US" dirty="0">
                <a:solidFill>
                  <a:srgbClr val="3366FF"/>
                </a:solidFill>
              </a:rPr>
              <a:t>saved</a:t>
            </a:r>
            <a:r>
              <a:rPr lang="en-US" dirty="0"/>
              <a:t> as a file</a:t>
            </a:r>
          </a:p>
          <a:p>
            <a:r>
              <a:rPr lang="en-US" dirty="0"/>
              <a:t>RAVEN </a:t>
            </a:r>
            <a:r>
              <a:rPr lang="en-US" dirty="0" err="1"/>
              <a:t>Scikit</a:t>
            </a:r>
            <a:r>
              <a:rPr lang="en-US" dirty="0"/>
              <a:t>-Learn ROMs can be pickled</a:t>
            </a:r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Applications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 statistical analysis on a ROM after they have been generated and/or on a different machine</a:t>
            </a:r>
          </a:p>
          <a:p>
            <a:pPr lvl="1"/>
            <a:r>
              <a:rPr lang="en-US" dirty="0"/>
              <a:t>Use pickled ROMs on separate python script (external model for RAVEN)</a:t>
            </a:r>
          </a:p>
          <a:p>
            <a:pPr lvl="1"/>
            <a:r>
              <a:rPr lang="en-US" dirty="0"/>
              <a:t>Stochastic analysis for different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 Available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NDspline</a:t>
            </a:r>
            <a:r>
              <a:rPr lang="en-US" dirty="0"/>
              <a:t>/</a:t>
            </a:r>
            <a:r>
              <a:rPr lang="en-US" dirty="0" err="1"/>
              <a:t>NDinvDistWeight</a:t>
            </a:r>
            <a:r>
              <a:rPr lang="en-US" dirty="0"/>
              <a:t>: Multi-dimensional interpolators</a:t>
            </a:r>
          </a:p>
          <a:p>
            <a:r>
              <a:rPr lang="en-US" dirty="0" err="1"/>
              <a:t>GaussPolynomialRom</a:t>
            </a:r>
            <a:r>
              <a:rPr lang="en-US" dirty="0"/>
              <a:t>/</a:t>
            </a:r>
            <a:r>
              <a:rPr lang="en-US" dirty="0" err="1"/>
              <a:t>HDMRRom</a:t>
            </a:r>
            <a:r>
              <a:rPr lang="en-US" dirty="0"/>
              <a:t>: Stochastic collocation</a:t>
            </a:r>
          </a:p>
          <a:p>
            <a:r>
              <a:rPr lang="en-US" dirty="0" err="1"/>
              <a:t>SciKitLearn</a:t>
            </a:r>
            <a:r>
              <a:rPr lang="en-US" dirty="0"/>
              <a:t> (External library)</a:t>
            </a:r>
          </a:p>
          <a:p>
            <a:pPr lvl="1"/>
            <a:r>
              <a:rPr lang="en-US" dirty="0"/>
              <a:t>Linear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 Class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</a:t>
            </a:r>
          </a:p>
          <a:p>
            <a:pPr lvl="1"/>
            <a:r>
              <a:rPr lang="en-US" dirty="0"/>
              <a:t>Tree</a:t>
            </a:r>
          </a:p>
          <a:p>
            <a:pPr lvl="1"/>
            <a:r>
              <a:rPr lang="en-US" dirty="0"/>
              <a:t>Gaussian process</a:t>
            </a:r>
          </a:p>
          <a:p>
            <a:pPr lvl="1"/>
            <a:r>
              <a:rPr lang="en-US" dirty="0"/>
              <a:t>Neural Network Models</a:t>
            </a:r>
          </a:p>
          <a:p>
            <a:r>
              <a:rPr lang="en-US" dirty="0"/>
              <a:t>ARMA: Autoregressive moving average time series model</a:t>
            </a:r>
          </a:p>
          <a:p>
            <a:r>
              <a:rPr lang="en-US" dirty="0"/>
              <a:t>MSR: Perform topological decomposition </a:t>
            </a:r>
          </a:p>
          <a:p>
            <a:r>
              <a:rPr lang="en-US" dirty="0" err="1"/>
              <a:t>PolyExponential</a:t>
            </a:r>
            <a:r>
              <a:rPr lang="en-US" dirty="0"/>
              <a:t>: polynomial sum of exponentials for time-dependent</a:t>
            </a:r>
          </a:p>
          <a:p>
            <a:r>
              <a:rPr lang="en-US" dirty="0"/>
              <a:t>DMD: dynamic mode decomposition for time-dependent 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/>
              <a:t>RAVEN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D4B-6EB3-C544-88A4-979AB31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the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8F85-C01D-8143-BD69-34E1CC87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will include interactive examples</a:t>
            </a:r>
          </a:p>
          <a:p>
            <a:r>
              <a:rPr lang="en-US" dirty="0"/>
              <a:t>paths given starting at raven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 are provided as well: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61D2-940F-10B2-1A11-B88CC230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AEDC-53C9-3146-8BFF-639AE949C68B}"/>
              </a:ext>
            </a:extLst>
          </p:cNvPr>
          <p:cNvSpPr txBox="1"/>
          <p:nvPr/>
        </p:nvSpPr>
        <p:spPr>
          <a:xfrm>
            <a:off x="455613" y="2553565"/>
            <a:ext cx="8494423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~&gt;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~/projects/raven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~/projects/raven&gt;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git checkout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devel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~/projects/raven&gt;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git 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8FF2-02F6-B645-B684-E17854069A2E}"/>
              </a:ext>
            </a:extLst>
          </p:cNvPr>
          <p:cNvSpPr txBox="1"/>
          <p:nvPr/>
        </p:nvSpPr>
        <p:spPr>
          <a:xfrm>
            <a:off x="455612" y="4247181"/>
            <a:ext cx="849442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reducedOrderModeling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1D52-5930-C243-B568-FA985C8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B043-F349-114D-84AF-4DF2056FA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616375"/>
            <a:ext cx="8231187" cy="4524375"/>
          </a:xfrm>
        </p:spPr>
        <p:txBody>
          <a:bodyPr/>
          <a:lstStyle/>
          <a:p>
            <a:r>
              <a:rPr lang="en-US" dirty="0"/>
              <a:t>RAVEN samples codes</a:t>
            </a:r>
          </a:p>
          <a:p>
            <a:r>
              <a:rPr lang="en-US" dirty="0"/>
              <a:t>For experiment, we’ve provided some physics in a code</a:t>
            </a:r>
          </a:p>
          <a:p>
            <a:pPr marL="0" indent="0" algn="ctr">
              <a:buNone/>
            </a:pPr>
            <a:r>
              <a:rPr lang="en-US" b="1" dirty="0" err="1">
                <a:latin typeface="Lucida Console" panose="020B0609040504020204" pitchFamily="49" charset="0"/>
              </a:rPr>
              <a:t>projectile.py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y0, the initial vertical position</a:t>
            </a:r>
          </a:p>
          <a:p>
            <a:pPr lvl="1"/>
            <a:r>
              <a:rPr lang="en-US" dirty="0"/>
              <a:t>x0, the initial horizontal position</a:t>
            </a:r>
          </a:p>
          <a:p>
            <a:pPr lvl="1"/>
            <a:r>
              <a:rPr lang="en-US" dirty="0"/>
              <a:t>, the launch angle</a:t>
            </a:r>
          </a:p>
          <a:p>
            <a:pPr lvl="1"/>
            <a:r>
              <a:rPr lang="en-US" dirty="0"/>
              <a:t>v0, the launch velocity</a:t>
            </a:r>
          </a:p>
          <a:p>
            <a:r>
              <a:rPr lang="en-US" dirty="0"/>
              <a:t>Calculates:</a:t>
            </a:r>
          </a:p>
          <a:p>
            <a:pPr lvl="1"/>
            <a:r>
              <a:rPr lang="en-US" dirty="0"/>
              <a:t>, the horizontal position throughout the arc</a:t>
            </a:r>
          </a:p>
          <a:p>
            <a:pPr lvl="1"/>
            <a:r>
              <a:rPr lang="en-US" dirty="0"/>
              <a:t>, the vertical position throughout the arc</a:t>
            </a:r>
          </a:p>
          <a:p>
            <a:pPr lvl="1"/>
            <a:r>
              <a:rPr lang="en-US" dirty="0"/>
              <a:t>, the range or furthest point reached</a:t>
            </a:r>
          </a:p>
          <a:p>
            <a:pPr lvl="1"/>
            <a:r>
              <a:rPr lang="en-US" dirty="0"/>
              <a:t>, the time of flight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2E25-B339-BCC7-C841-A2DC347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</a:t>
            </a:r>
          </a:p>
          <a:p>
            <a:r>
              <a:rPr lang="en-US" dirty="0"/>
              <a:t>Exercise 2_train_rom.xml, </a:t>
            </a:r>
            <a:r>
              <a:rPr lang="en-US" b="1" dirty="0"/>
              <a:t>objective</a:t>
            </a:r>
            <a:r>
              <a:rPr lang="en-US" dirty="0"/>
              <a:t>: Construct/train a ROM. </a:t>
            </a:r>
          </a:p>
          <a:p>
            <a:pPr lvl="1"/>
            <a:r>
              <a:rPr lang="en-US" dirty="0"/>
              <a:t>Add a </a:t>
            </a:r>
            <a:r>
              <a:rPr lang="en-US" dirty="0" err="1"/>
              <a:t>RomTrainer</a:t>
            </a:r>
            <a:r>
              <a:rPr lang="en-US" dirty="0"/>
              <a:t> Step</a:t>
            </a:r>
          </a:p>
          <a:p>
            <a:r>
              <a:rPr lang="en-US" dirty="0"/>
              <a:t>Exercise 3_pickle_rom.xml, </a:t>
            </a:r>
            <a:r>
              <a:rPr lang="en-US" b="1" dirty="0"/>
              <a:t>objective:</a:t>
            </a:r>
            <a:r>
              <a:rPr lang="en-US" dirty="0"/>
              <a:t> Save a ROM for future use. </a:t>
            </a:r>
            <a:endParaRPr lang="en-US" b="1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IOStep</a:t>
            </a:r>
            <a:r>
              <a:rPr lang="en-US" dirty="0"/>
              <a:t> to </a:t>
            </a:r>
            <a:r>
              <a:rPr lang="en-US" dirty="0" err="1"/>
              <a:t>picke</a:t>
            </a:r>
            <a:r>
              <a:rPr lang="en-US" dirty="0"/>
              <a:t> a ROM</a:t>
            </a:r>
          </a:p>
          <a:p>
            <a:r>
              <a:rPr lang="en-US" dirty="0"/>
              <a:t>Exercise 4_load_rom.xml, </a:t>
            </a:r>
            <a:r>
              <a:rPr lang="en-US" b="1" dirty="0"/>
              <a:t>objective: </a:t>
            </a:r>
            <a:r>
              <a:rPr lang="en-US" dirty="0"/>
              <a:t>load a previously trained ROM</a:t>
            </a:r>
            <a:endParaRPr lang="en-US" b="1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IOStep</a:t>
            </a:r>
            <a:r>
              <a:rPr lang="en-US" dirty="0"/>
              <a:t> to load a ROM</a:t>
            </a:r>
          </a:p>
          <a:p>
            <a:r>
              <a:rPr lang="en-US" dirty="0"/>
              <a:t>Exercise 5_sample_rom.xml, </a:t>
            </a:r>
            <a:r>
              <a:rPr lang="en-US" b="1" dirty="0"/>
              <a:t>objective:</a:t>
            </a:r>
            <a:r>
              <a:rPr lang="en-US" dirty="0"/>
              <a:t> Sample/evaluate a ROM immediately after training.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MultiRun</a:t>
            </a:r>
            <a:r>
              <a:rPr lang="en-US" dirty="0"/>
              <a:t> to sample a ROM</a:t>
            </a:r>
          </a:p>
          <a:p>
            <a:r>
              <a:rPr lang="en-US" dirty="0"/>
              <a:t>Exercise 6_sample_prom.xml, </a:t>
            </a:r>
            <a:r>
              <a:rPr lang="en-US" b="1" dirty="0"/>
              <a:t>objective:</a:t>
            </a:r>
            <a:r>
              <a:rPr lang="en-US" dirty="0"/>
              <a:t> Sample a previously pickled ROM 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MultiRun</a:t>
            </a:r>
            <a:r>
              <a:rPr lang="en-US" dirty="0"/>
              <a:t> to sample a pickled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035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latin typeface="+mn-lt"/>
              </a:rPr>
              <a:t>Pickle ROM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73563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41667" y="552352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2007946" y="2176384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5892812" y="2181735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07945" y="4598438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3563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667" y="624542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035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73563" y="1120304"/>
            <a:ext cx="272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External model employed:</a:t>
            </a:r>
          </a:p>
          <a:p>
            <a:pPr algn="ctr"/>
            <a:r>
              <a:rPr lang="en-US" sz="1400" b="1" dirty="0" err="1">
                <a:latin typeface="+mn-lt"/>
              </a:rPr>
              <a:t>projectile.py</a:t>
            </a:r>
            <a:r>
              <a:rPr lang="en-US" sz="1400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16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Create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035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latin typeface="+mn-lt"/>
              </a:rPr>
              <a:t>Pickle ROM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73563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41667" y="552352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2007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5892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07945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3563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667" y="624542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035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41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Brief introduction on ROMs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ROMs and RAVEN</a:t>
            </a:r>
          </a:p>
          <a:p>
            <a:pPr lvl="1"/>
            <a:r>
              <a:rPr lang="en-US" dirty="0"/>
              <a:t>Available ROMs</a:t>
            </a:r>
          </a:p>
          <a:p>
            <a:pPr lvl="1"/>
            <a:r>
              <a:rPr lang="en-US" dirty="0"/>
              <a:t>RAVEN ROM workflow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RAVEN examples</a:t>
            </a:r>
          </a:p>
          <a:p>
            <a:pPr lvl="1"/>
            <a:r>
              <a:rPr lang="en-US" dirty="0"/>
              <a:t>Create ROMs</a:t>
            </a:r>
          </a:p>
          <a:p>
            <a:pPr lvl="1"/>
            <a:r>
              <a:rPr lang="en-US" dirty="0"/>
              <a:t>Perform sampling of ROMs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Sample a Model and Create a Database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546183" y="530884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Step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947165" y="54999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2947165" y="5772131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2947165" y="60117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271352" y="549991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5271352" y="601176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1792558" y="5308844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Model file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92558" y="5568096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Model 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792558" y="582005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70370" y="5314101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Database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870370" y="5825314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+mj-lt"/>
              </a:rPr>
              <a:t>DataObjects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projectile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"Print"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313363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035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latin typeface="+mn-lt"/>
              </a:rPr>
              <a:t>Pickle ROM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73563" y="3478467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S</a:t>
            </a:r>
            <a:r>
              <a:rPr lang="en-US" sz="2000" baseline="0" dirty="0">
                <a:solidFill>
                  <a:srgbClr val="FFFFFF"/>
                </a:solidFill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41667" y="552352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2007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5892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07945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3563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667" y="624542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035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615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2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"ROM4"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30281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Multi-dimensional interpolator (</a:t>
            </a:r>
            <a:r>
              <a:rPr lang="en-US" sz="1600" dirty="0">
                <a:latin typeface="Courier"/>
                <a:cs typeface="Courier"/>
              </a:rPr>
              <a:t>CROW</a:t>
            </a:r>
            <a:r>
              <a:rPr lang="en-US" sz="1600" dirty="0">
                <a:latin typeface="+mj-lt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855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2746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398" y="2437662"/>
            <a:ext cx="8421797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Grid_ROM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”v0"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v0_d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”CDF"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"equal"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"10"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”angle"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angle_d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”CDF"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"equal"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"10”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335566" y="5886732"/>
            <a:ext cx="1252309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Finer grid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756679" y="5693420"/>
            <a:ext cx="544255" cy="36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982450" y="3123519"/>
            <a:ext cx="1921381" cy="2569901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20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208" y="2492732"/>
            <a:ext cx="8139592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"extract_data4"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"RunRom4"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"Grid"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outROM_y4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40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035" y="3478467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solidFill>
                  <a:srgbClr val="FFFFFF"/>
                </a:solidFill>
                <a:latin typeface="+mn-lt"/>
              </a:rPr>
              <a:t>Pickle ROM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73563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41667" y="552352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2007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5892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07945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3563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667" y="624542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035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2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654832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8737" y="2866393"/>
            <a:ext cx="6246525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"ROM3"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SciKitLearn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linear_model|LinearRegression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True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&lt;normalize&gt;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False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&lt;/normalize&gt;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961721" y="1654832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82279" y="1654832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572000" y="1654832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Left Brace 23"/>
          <p:cNvSpPr/>
          <p:nvPr/>
        </p:nvSpPr>
        <p:spPr bwMode="auto">
          <a:xfrm rot="10800000">
            <a:off x="5869955" y="3403028"/>
            <a:ext cx="194007" cy="383413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13710" y="321132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Inputs / Output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454517" y="4706011"/>
            <a:ext cx="2677202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ROM type and parameters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384282" y="4533405"/>
            <a:ext cx="1070235" cy="345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6208547" y="3403028"/>
            <a:ext cx="584571" cy="1917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04816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803857" y="164402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829" y="2820705"/>
            <a:ext cx="8271203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"extract_data3"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name="pkDump3"&gt;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969178" y="164402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193578" y="164402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83299" y="164402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911941" y="2466678"/>
            <a:ext cx="2180425" cy="5829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Create a </a:t>
            </a:r>
            <a:r>
              <a:rPr lang="en-US" sz="1600" dirty="0" err="1">
                <a:latin typeface="+mj-lt"/>
              </a:rPr>
              <a:t>DataObject</a:t>
            </a:r>
            <a:r>
              <a:rPr lang="en-US" sz="1600" dirty="0">
                <a:latin typeface="+mj-lt"/>
              </a:rPr>
              <a:t> from the </a:t>
            </a:r>
            <a:r>
              <a:rPr lang="en-US" sz="1600" dirty="0" err="1">
                <a:latin typeface="+mj-lt"/>
              </a:rPr>
              <a:t>Dababase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 bwMode="auto">
          <a:xfrm flipV="1">
            <a:off x="3893612" y="2758164"/>
            <a:ext cx="1018329" cy="42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6983047" y="4942715"/>
            <a:ext cx="1901082" cy="85961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Create and train a ROM from the </a:t>
            </a:r>
            <a:r>
              <a:rPr lang="en-US" sz="1600" dirty="0" err="1">
                <a:latin typeface="+mj-lt"/>
              </a:rPr>
              <a:t>DataObject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5668377" y="4656316"/>
            <a:ext cx="1314670" cy="702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3961400" y="5815826"/>
            <a:ext cx="2116122" cy="6049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Pickle the ROM and save it as a file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 bwMode="auto">
          <a:xfrm>
            <a:off x="2872461" y="5553934"/>
            <a:ext cx="1088939" cy="56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441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035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latin typeface="+mn-lt"/>
              </a:rPr>
              <a:t>Pickle ROM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73563" y="3478467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</a:rPr>
              <a:t>S</a:t>
            </a:r>
            <a:r>
              <a:rPr lang="en-US" sz="2000" baseline="0" dirty="0"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41667" y="5523528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Load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S</a:t>
            </a:r>
            <a:r>
              <a:rPr lang="en-US" sz="2000" baseline="0" dirty="0">
                <a:solidFill>
                  <a:srgbClr val="FFFFFF"/>
                </a:solidFill>
                <a:latin typeface="+mn-lt"/>
              </a:rPr>
              <a:t>ample ROM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2007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5892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007945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sample_Function.xml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3563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1667" y="624542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5035" y="4200362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rom_trainer.xml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886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and Sample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48741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9769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48737" y="2866393"/>
            <a:ext cx="6246525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”pROM3"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SciKitLearn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linear_model|LinearRegression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True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&lt;normalize&gt;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False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&lt;/normalize&gt;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Left Brace 16"/>
          <p:cNvSpPr/>
          <p:nvPr/>
        </p:nvSpPr>
        <p:spPr bwMode="auto">
          <a:xfrm rot="10800000">
            <a:off x="5869955" y="3403028"/>
            <a:ext cx="194007" cy="383413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13710" y="321132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Inputs / Output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454517" y="4706011"/>
            <a:ext cx="2677202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ROM type and parameters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4384282" y="4533405"/>
            <a:ext cx="1070235" cy="345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6208547" y="3403028"/>
            <a:ext cx="584571" cy="1917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87713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65658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26686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57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>
            <a:extLst>
              <a:ext uri="{FF2B5EF4-FFF2-40B4-BE49-F238E27FC236}">
                <a16:creationId xmlns:a16="http://schemas.microsoft.com/office/drawing/2014/main" id="{DE79D6B7-16DF-E646-899D-365F1911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500" dirty="0"/>
              <a:t>Methods and Taxonomy</a:t>
            </a:r>
            <a:endParaRPr lang="en-US" sz="1500" strike="sngStrik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A0EB-A0C0-D341-B61A-08A3D86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12FD8CA-2CEC-4FB9-A4F0-82C1698A97E9}" type="slidenum">
              <a:rPr lang="en-US">
                <a:solidFill>
                  <a:srgbClr val="59595C">
                    <a:lumMod val="40000"/>
                    <a:lumOff val="60000"/>
                  </a:srgbClr>
                </a:solidFill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en-US" dirty="0">
              <a:solidFill>
                <a:srgbClr val="59595C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15005FB-4E29-1049-BD23-37C51DD82A84}"/>
              </a:ext>
            </a:extLst>
          </p:cNvPr>
          <p:cNvSpPr/>
          <p:nvPr/>
        </p:nvSpPr>
        <p:spPr>
          <a:xfrm>
            <a:off x="4012909" y="186747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F60C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ML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A08183E7-170E-FB43-AC27-83CB92C929EF}"/>
              </a:ext>
            </a:extLst>
          </p:cNvPr>
          <p:cNvSpPr/>
          <p:nvPr/>
        </p:nvSpPr>
        <p:spPr>
          <a:xfrm>
            <a:off x="2593750" y="270020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Supervised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2F618BD8-7328-E144-8D78-2CABA4845FA8}"/>
              </a:ext>
            </a:extLst>
          </p:cNvPr>
          <p:cNvSpPr/>
          <p:nvPr/>
        </p:nvSpPr>
        <p:spPr>
          <a:xfrm>
            <a:off x="7081634" y="269653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Reinforcement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9C4F679-6E87-0C46-A3EA-934AD0658838}"/>
              </a:ext>
            </a:extLst>
          </p:cNvPr>
          <p:cNvSpPr/>
          <p:nvPr/>
        </p:nvSpPr>
        <p:spPr>
          <a:xfrm>
            <a:off x="7198921" y="3280186"/>
            <a:ext cx="175928" cy="12412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7EAE0C5C-B982-A346-B769-EFCF733B8342}"/>
              </a:ext>
            </a:extLst>
          </p:cNvPr>
          <p:cNvSpPr/>
          <p:nvPr/>
        </p:nvSpPr>
        <p:spPr>
          <a:xfrm>
            <a:off x="7198921" y="3298506"/>
            <a:ext cx="175928" cy="461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D5F6235-6FC2-364F-ADB0-DC19DCEF599F}"/>
              </a:ext>
            </a:extLst>
          </p:cNvPr>
          <p:cNvSpPr/>
          <p:nvPr/>
        </p:nvSpPr>
        <p:spPr>
          <a:xfrm>
            <a:off x="7392219" y="3874542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Q-learning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1EC190F-E02C-4946-B433-4E6599F08DA6}"/>
              </a:ext>
            </a:extLst>
          </p:cNvPr>
          <p:cNvSpPr/>
          <p:nvPr/>
        </p:nvSpPr>
        <p:spPr>
          <a:xfrm>
            <a:off x="7392219" y="4635842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SARSA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049BDFD-79A9-904C-8F42-4FCFACD10E09}"/>
              </a:ext>
            </a:extLst>
          </p:cNvPr>
          <p:cNvSpPr/>
          <p:nvPr/>
        </p:nvSpPr>
        <p:spPr>
          <a:xfrm>
            <a:off x="2711036" y="3286632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571"/>
                      <a:gd name="connsiteY0" fmla="*/ 0 h 719353"/>
                      <a:gd name="connsiteX1" fmla="*/ 0 w 234571"/>
                      <a:gd name="connsiteY1" fmla="*/ 352483 h 719353"/>
                      <a:gd name="connsiteX2" fmla="*/ 0 w 234571"/>
                      <a:gd name="connsiteY2" fmla="*/ 719353 h 719353"/>
                      <a:gd name="connsiteX3" fmla="*/ 234571 w 234571"/>
                      <a:gd name="connsiteY3" fmla="*/ 719353 h 719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571" h="719353" extrusionOk="0">
                        <a:moveTo>
                          <a:pt x="0" y="0"/>
                        </a:moveTo>
                        <a:cubicBezTo>
                          <a:pt x="36686" y="123268"/>
                          <a:pt x="-29427" y="187000"/>
                          <a:pt x="0" y="352483"/>
                        </a:cubicBezTo>
                        <a:cubicBezTo>
                          <a:pt x="29427" y="517966"/>
                          <a:pt x="-14405" y="576377"/>
                          <a:pt x="0" y="719353"/>
                        </a:cubicBezTo>
                        <a:cubicBezTo>
                          <a:pt x="94417" y="714925"/>
                          <a:pt x="151381" y="743388"/>
                          <a:pt x="234571" y="7193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1B1DA-3045-A44B-85A8-0EDA3F4170BA}"/>
              </a:ext>
            </a:extLst>
          </p:cNvPr>
          <p:cNvSpPr/>
          <p:nvPr/>
        </p:nvSpPr>
        <p:spPr>
          <a:xfrm>
            <a:off x="2840051" y="3847337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Regression</a:t>
            </a:r>
          </a:p>
        </p:txBody>
      </p:sp>
      <p:pic>
        <p:nvPicPr>
          <p:cNvPr id="128" name="Picture 127" descr="Chart, scatter chart&#10;&#10;Description automatically generated">
            <a:extLst>
              <a:ext uri="{FF2B5EF4-FFF2-40B4-BE49-F238E27FC236}">
                <a16:creationId xmlns:a16="http://schemas.microsoft.com/office/drawing/2014/main" id="{A00771C6-9F20-6443-BB72-6D2815A5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9029" y="2931559"/>
            <a:ext cx="1602317" cy="1029890"/>
          </a:xfrm>
          <a:prstGeom prst="rect">
            <a:avLst/>
          </a:prstGeom>
        </p:spPr>
      </p:pic>
      <p:sp>
        <p:nvSpPr>
          <p:cNvPr id="129" name="Freeform 128">
            <a:extLst>
              <a:ext uri="{FF2B5EF4-FFF2-40B4-BE49-F238E27FC236}">
                <a16:creationId xmlns:a16="http://schemas.microsoft.com/office/drawing/2014/main" id="{4C3D8E1B-CDDA-2447-B017-75F1363C55D7}"/>
              </a:ext>
            </a:extLst>
          </p:cNvPr>
          <p:cNvSpPr/>
          <p:nvPr/>
        </p:nvSpPr>
        <p:spPr>
          <a:xfrm>
            <a:off x="2711036" y="3286633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50CB24B5-6271-B148-906F-226E1AC17C72}"/>
              </a:ext>
            </a:extLst>
          </p:cNvPr>
          <p:cNvSpPr/>
          <p:nvPr/>
        </p:nvSpPr>
        <p:spPr>
          <a:xfrm>
            <a:off x="2840051" y="4680067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Classification</a:t>
            </a:r>
          </a:p>
        </p:txBody>
      </p:sp>
      <p:pic>
        <p:nvPicPr>
          <p:cNvPr id="131" name="Picture 130" descr="Chart, scatter chart&#10;&#10;Description automatically generated">
            <a:extLst>
              <a:ext uri="{FF2B5EF4-FFF2-40B4-BE49-F238E27FC236}">
                <a16:creationId xmlns:a16="http://schemas.microsoft.com/office/drawing/2014/main" id="{234F1E77-956E-DE44-A666-00A925E9B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4009" t="-493" r="6329" b="26456"/>
          <a:stretch/>
        </p:blipFill>
        <p:spPr>
          <a:xfrm>
            <a:off x="629029" y="4038433"/>
            <a:ext cx="1600200" cy="1284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Freeform 131">
            <a:extLst>
              <a:ext uri="{FF2B5EF4-FFF2-40B4-BE49-F238E27FC236}">
                <a16:creationId xmlns:a16="http://schemas.microsoft.com/office/drawing/2014/main" id="{165B166A-40A6-584C-85CB-2BBCE0FFC7D5}"/>
              </a:ext>
            </a:extLst>
          </p:cNvPr>
          <p:cNvSpPr/>
          <p:nvPr/>
        </p:nvSpPr>
        <p:spPr>
          <a:xfrm>
            <a:off x="4130194" y="3286632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76D0C30-A401-3B4D-80C1-8588B479ED40}"/>
              </a:ext>
            </a:extLst>
          </p:cNvPr>
          <p:cNvSpPr/>
          <p:nvPr/>
        </p:nvSpPr>
        <p:spPr>
          <a:xfrm>
            <a:off x="4306124" y="3826147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Dimensionality Reduction</a:t>
            </a:r>
          </a:p>
        </p:txBody>
      </p:sp>
      <p:pic>
        <p:nvPicPr>
          <p:cNvPr id="134" name="Picture 133" descr="Chart, scatter chart&#10;&#10;Description automatically generated">
            <a:extLst>
              <a:ext uri="{FF2B5EF4-FFF2-40B4-BE49-F238E27FC236}">
                <a16:creationId xmlns:a16="http://schemas.microsoft.com/office/drawing/2014/main" id="{B8249441-3600-1B47-BD71-A340FB18B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49352" y="3295483"/>
            <a:ext cx="1625468" cy="1052423"/>
          </a:xfrm>
          <a:prstGeom prst="rect">
            <a:avLst/>
          </a:prstGeom>
        </p:spPr>
      </p:pic>
      <p:sp>
        <p:nvSpPr>
          <p:cNvPr id="135" name="Freeform 134">
            <a:extLst>
              <a:ext uri="{FF2B5EF4-FFF2-40B4-BE49-F238E27FC236}">
                <a16:creationId xmlns:a16="http://schemas.microsoft.com/office/drawing/2014/main" id="{116EAA8D-2C35-624E-A2BA-322F67F8071C}"/>
              </a:ext>
            </a:extLst>
          </p:cNvPr>
          <p:cNvSpPr/>
          <p:nvPr/>
        </p:nvSpPr>
        <p:spPr>
          <a:xfrm>
            <a:off x="4130194" y="3348366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1E6D1BC-0397-1343-A361-36929437948F}"/>
              </a:ext>
            </a:extLst>
          </p:cNvPr>
          <p:cNvSpPr/>
          <p:nvPr/>
        </p:nvSpPr>
        <p:spPr>
          <a:xfrm>
            <a:off x="4306124" y="4720610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Clustering</a:t>
            </a:r>
          </a:p>
        </p:txBody>
      </p:sp>
      <p:pic>
        <p:nvPicPr>
          <p:cNvPr id="137" name="Picture 13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B7DFE40-027E-0E41-8157-681275B16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49180" t="49327"/>
          <a:stretch/>
        </p:blipFill>
        <p:spPr>
          <a:xfrm>
            <a:off x="5561985" y="4409639"/>
            <a:ext cx="1600200" cy="790801"/>
          </a:xfrm>
          <a:prstGeom prst="rect">
            <a:avLst/>
          </a:prstGeom>
        </p:spPr>
      </p:pic>
      <p:sp>
        <p:nvSpPr>
          <p:cNvPr id="138" name="Freeform 137">
            <a:extLst>
              <a:ext uri="{FF2B5EF4-FFF2-40B4-BE49-F238E27FC236}">
                <a16:creationId xmlns:a16="http://schemas.microsoft.com/office/drawing/2014/main" id="{DCF0CB7E-1B80-D14B-ADC1-AD1C5421F0A4}"/>
              </a:ext>
            </a:extLst>
          </p:cNvPr>
          <p:cNvSpPr/>
          <p:nvPr/>
        </p:nvSpPr>
        <p:spPr>
          <a:xfrm>
            <a:off x="4565048" y="2453903"/>
            <a:ext cx="68580" cy="246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28400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F95677-2715-944B-AD00-00652A6613CA}"/>
              </a:ext>
            </a:extLst>
          </p:cNvPr>
          <p:cNvSpPr txBox="1"/>
          <p:nvPr/>
        </p:nvSpPr>
        <p:spPr>
          <a:xfrm>
            <a:off x="5628505" y="2720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457C90-90A2-4946-8594-1FF567017DAF}"/>
              </a:ext>
            </a:extLst>
          </p:cNvPr>
          <p:cNvSpPr txBox="1"/>
          <p:nvPr/>
        </p:nvSpPr>
        <p:spPr>
          <a:xfrm>
            <a:off x="5693379" y="25439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FF341AAD-CE40-7543-BC36-D078087D9977}"/>
              </a:ext>
            </a:extLst>
          </p:cNvPr>
          <p:cNvSpPr/>
          <p:nvPr/>
        </p:nvSpPr>
        <p:spPr>
          <a:xfrm>
            <a:off x="4012909" y="2693757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Unsupervised</a:t>
            </a:r>
          </a:p>
        </p:txBody>
      </p:sp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6BF68616-B2D8-9643-AF42-F6FAA8F4F244}"/>
              </a:ext>
            </a:extLst>
          </p:cNvPr>
          <p:cNvGraphicFramePr/>
          <p:nvPr/>
        </p:nvGraphicFramePr>
        <p:xfrm>
          <a:off x="4018806" y="899282"/>
          <a:ext cx="1802990" cy="134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C9B988E-8A1E-B544-9F04-DF38D8ACFEC8}"/>
              </a:ext>
            </a:extLst>
          </p:cNvPr>
          <p:cNvGrpSpPr/>
          <p:nvPr/>
        </p:nvGrpSpPr>
        <p:grpSpPr>
          <a:xfrm>
            <a:off x="5185767" y="761856"/>
            <a:ext cx="3769101" cy="1396188"/>
            <a:chOff x="7004436" y="252303"/>
            <a:chExt cx="5025467" cy="186158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C03149C-7CD8-6E48-8A7F-6B446DFA78E6}"/>
                </a:ext>
              </a:extLst>
            </p:cNvPr>
            <p:cNvGrpSpPr/>
            <p:nvPr/>
          </p:nvGrpSpPr>
          <p:grpSpPr>
            <a:xfrm>
              <a:off x="7305308" y="252303"/>
              <a:ext cx="4724595" cy="1799939"/>
              <a:chOff x="563129" y="868668"/>
              <a:chExt cx="4724595" cy="179993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151CE9D-2FB1-364B-8808-375F3699136B}"/>
                  </a:ext>
                </a:extLst>
              </p:cNvPr>
              <p:cNvSpPr txBox="1"/>
              <p:nvPr/>
            </p:nvSpPr>
            <p:spPr>
              <a:xfrm>
                <a:off x="1143000" y="1068692"/>
                <a:ext cx="41447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'Field of study that gives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computers the ability to learn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without being explicitly 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programmed’ – Arthur Samuel 1959</a:t>
                </a:r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C006C072-BA7E-9943-8AC7-07F0DB3D38A7}"/>
                  </a:ext>
                </a:extLst>
              </p:cNvPr>
              <p:cNvSpPr/>
              <p:nvPr/>
            </p:nvSpPr>
            <p:spPr bwMode="auto">
              <a:xfrm>
                <a:off x="563129" y="868668"/>
                <a:ext cx="4711869" cy="1799939"/>
              </a:xfrm>
              <a:prstGeom prst="cloud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57175" indent="-257175" defTabSz="685800">
                  <a:spcBef>
                    <a:spcPct val="20000"/>
                  </a:spcBef>
                  <a:buFontTx/>
                  <a:buChar char="•"/>
                </a:pPr>
                <a:endParaRPr lang="en-US" sz="2100" b="1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FD2F17E-D3F0-ED4E-8242-4B749892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7834" y="1679450"/>
              <a:ext cx="286673" cy="286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BCB4FC8-8832-2341-8870-D0502260F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9175" y="1859754"/>
              <a:ext cx="186805" cy="186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47DA899-9FE1-F440-A472-589C6E7EB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436" y="1979230"/>
              <a:ext cx="134657" cy="134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C51DABEA-EF78-EC4B-B2EF-0EF023D41844}"/>
              </a:ext>
            </a:extLst>
          </p:cNvPr>
          <p:cNvSpPr/>
          <p:nvPr/>
        </p:nvSpPr>
        <p:spPr>
          <a:xfrm>
            <a:off x="7199425" y="3828340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06F90-A79A-EA44-A961-82987338C9F9}"/>
              </a:ext>
            </a:extLst>
          </p:cNvPr>
          <p:cNvSpPr/>
          <p:nvPr/>
        </p:nvSpPr>
        <p:spPr>
          <a:xfrm>
            <a:off x="7374849" y="5359697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 eaLnBrk="1" fontAlgn="auto" hangingPunct="1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DeepRL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2CBC27-6D0B-7BDD-C4B9-244C0A7BF74C}"/>
              </a:ext>
            </a:extLst>
          </p:cNvPr>
          <p:cNvCxnSpPr>
            <a:cxnSpLocks/>
          </p:cNvCxnSpPr>
          <p:nvPr/>
        </p:nvCxnSpPr>
        <p:spPr>
          <a:xfrm>
            <a:off x="4601958" y="2543947"/>
            <a:ext cx="3095286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CAAB2C-E62E-B225-EA86-0019BEE9F85B}"/>
              </a:ext>
            </a:extLst>
          </p:cNvPr>
          <p:cNvCxnSpPr>
            <a:cxnSpLocks/>
          </p:cNvCxnSpPr>
          <p:nvPr/>
        </p:nvCxnSpPr>
        <p:spPr>
          <a:xfrm>
            <a:off x="7697244" y="2543947"/>
            <a:ext cx="11859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34DA5-74D3-2123-B881-1F4EC3AE00BB}"/>
              </a:ext>
            </a:extLst>
          </p:cNvPr>
          <p:cNvCxnSpPr>
            <a:cxnSpLocks/>
          </p:cNvCxnSpPr>
          <p:nvPr/>
        </p:nvCxnSpPr>
        <p:spPr>
          <a:xfrm flipH="1">
            <a:off x="3133265" y="2543947"/>
            <a:ext cx="1480552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A1909-7865-AC27-323C-FFA6B1946C93}"/>
              </a:ext>
            </a:extLst>
          </p:cNvPr>
          <p:cNvCxnSpPr/>
          <p:nvPr/>
        </p:nvCxnSpPr>
        <p:spPr>
          <a:xfrm>
            <a:off x="3137770" y="2543947"/>
            <a:ext cx="0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28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0" grpId="0" animBg="1"/>
      <p:bldP spid="121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3" grpId="0" animBg="1"/>
      <p:bldP spid="136" grpId="0" animBg="1"/>
      <p:bldP spid="144" grpId="0" animBg="1"/>
      <p:bldGraphic spid="146" grpId="0">
        <p:bldAsOne/>
      </p:bldGraphic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and Sample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6863" y="2485819"/>
            <a:ext cx="8270519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"pk3Load"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"RunPROM3"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outPROM_y3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out_ROM3_db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3343004" y="2779210"/>
            <a:ext cx="750449" cy="184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4297535" y="2380440"/>
            <a:ext cx="1514814" cy="5858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Load the pickled ROM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Input file name: </a:t>
            </a:r>
            <a:r>
              <a:rPr lang="en-US" sz="1400" dirty="0" err="1">
                <a:latin typeface="+mn-lt"/>
              </a:rPr>
              <a:t>sample_pROM.xml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26686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48741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09769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Distributions</a:t>
            </a:r>
            <a:endParaRPr kumimoji="0" lang="en-US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87713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656581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918711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7_evaluate_rom.xml, </a:t>
            </a:r>
            <a:r>
              <a:rPr lang="en-US" b="1" dirty="0"/>
              <a:t>objective: </a:t>
            </a:r>
            <a:r>
              <a:rPr lang="en-US" dirty="0"/>
              <a:t>Evaluate a ROM: </a:t>
            </a:r>
          </a:p>
          <a:p>
            <a:pPr lvl="1"/>
            <a:r>
              <a:rPr lang="en-US" dirty="0"/>
              <a:t>Add additional </a:t>
            </a:r>
            <a:r>
              <a:rPr lang="en-US" dirty="0" err="1"/>
              <a:t>MonteCarlo</a:t>
            </a:r>
            <a:r>
              <a:rPr lang="en-US" dirty="0"/>
              <a:t> Sampler to evaluate a ROM</a:t>
            </a:r>
          </a:p>
          <a:p>
            <a:pPr lvl="1"/>
            <a:r>
              <a:rPr lang="en-US" dirty="0"/>
              <a:t>Change the number of samples: 20, 100, 200, 1000</a:t>
            </a:r>
          </a:p>
          <a:p>
            <a:r>
              <a:rPr lang="en-US" dirty="0" err="1"/>
              <a:t>SciKitLearn</a:t>
            </a:r>
            <a:r>
              <a:rPr lang="en-US" dirty="0"/>
              <a:t> Rom: Linear Regression</a:t>
            </a:r>
          </a:p>
          <a:p>
            <a:r>
              <a:rPr lang="en-US" dirty="0"/>
              <a:t>Generalized Polynomial Chaos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06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b="0" dirty="0"/>
              <a:t>Generalized Polynomial Chaos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Objective</a:t>
            </a:r>
            <a:r>
              <a:rPr lang="en-US" dirty="0"/>
              <a:t>: overcome limitations of Monte-Carlo sampling</a:t>
            </a:r>
          </a:p>
          <a:p>
            <a:pPr lvl="1"/>
            <a:r>
              <a:rPr lang="en-US" dirty="0"/>
              <a:t>High number of samples 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Polynomial representation </a:t>
            </a:r>
            <a:r>
              <a:rPr lang="en-US" dirty="0"/>
              <a:t>of an output variable</a:t>
            </a:r>
          </a:p>
          <a:p>
            <a:pPr lvl="1"/>
            <a:r>
              <a:rPr lang="en-US" dirty="0"/>
              <a:t>Simpler to evaluate</a:t>
            </a:r>
          </a:p>
          <a:p>
            <a:pPr lvl="1"/>
            <a:r>
              <a:rPr lang="en-US" dirty="0"/>
              <a:t>Easy to get statistical moments</a:t>
            </a:r>
          </a:p>
          <a:p>
            <a:pPr lvl="1"/>
            <a:r>
              <a:rPr lang="en-US" dirty="0"/>
              <a:t>Less effort and more accurate than Monte Carlo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716788"/>
              </p:ext>
            </p:extLst>
          </p:nvPr>
        </p:nvGraphicFramePr>
        <p:xfrm>
          <a:off x="5431929" y="4796439"/>
          <a:ext cx="3024010" cy="110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4600" imgH="457200" progId="Equation.3">
                  <p:embed/>
                </p:oleObj>
              </mc:Choice>
              <mc:Fallback>
                <p:oleObj name="Equation" r:id="rId2" imgW="12446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1929" y="4796439"/>
                        <a:ext cx="3024010" cy="1109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775002"/>
              </p:ext>
            </p:extLst>
          </p:nvPr>
        </p:nvGraphicFramePr>
        <p:xfrm>
          <a:off x="1298711" y="4350543"/>
          <a:ext cx="3243014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393700" progId="Equation.3">
                  <p:embed/>
                </p:oleObj>
              </mc:Choice>
              <mc:Fallback>
                <p:oleObj name="Equation" r:id="rId4" imgW="12954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8711" y="4350543"/>
                        <a:ext cx="3243014" cy="98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97170"/>
              </p:ext>
            </p:extLst>
          </p:nvPr>
        </p:nvGraphicFramePr>
        <p:xfrm>
          <a:off x="6035737" y="2822004"/>
          <a:ext cx="10175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100" imgH="215900" progId="Equation.3">
                  <p:embed/>
                </p:oleObj>
              </mc:Choice>
              <mc:Fallback>
                <p:oleObj name="Equation" r:id="rId6" imgW="41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35737" y="2822004"/>
                        <a:ext cx="10175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 Brace 11"/>
          <p:cNvSpPr/>
          <p:nvPr/>
        </p:nvSpPr>
        <p:spPr bwMode="auto">
          <a:xfrm rot="16200000">
            <a:off x="3948188" y="4694905"/>
            <a:ext cx="172286" cy="91895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Elbow Connector 13"/>
          <p:cNvCxnSpPr/>
          <p:nvPr/>
        </p:nvCxnSpPr>
        <p:spPr bwMode="auto">
          <a:xfrm>
            <a:off x="4037378" y="5288454"/>
            <a:ext cx="1370591" cy="47926"/>
          </a:xfrm>
          <a:prstGeom prst="bentConnector3">
            <a:avLst>
              <a:gd name="adj1" fmla="val 17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Left Brace 17"/>
          <p:cNvSpPr/>
          <p:nvPr/>
        </p:nvSpPr>
        <p:spPr bwMode="auto">
          <a:xfrm rot="16200000">
            <a:off x="2853731" y="5204423"/>
            <a:ext cx="172286" cy="4625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9" name="Elbow Connector 18"/>
          <p:cNvCxnSpPr/>
          <p:nvPr/>
        </p:nvCxnSpPr>
        <p:spPr bwMode="auto">
          <a:xfrm>
            <a:off x="2949457" y="5568044"/>
            <a:ext cx="932175" cy="650435"/>
          </a:xfrm>
          <a:prstGeom prst="bentConnector3">
            <a:avLst>
              <a:gd name="adj1" fmla="val -1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3900752" y="590457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+mn-lt"/>
              </a:rPr>
              <a:t>index set of all desired polynomial orders up to order </a:t>
            </a:r>
            <a:r>
              <a:rPr lang="en-US" sz="2000" i="1" dirty="0">
                <a:latin typeface="Times New Roman"/>
                <a:cs typeface="Times New Roman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971946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1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83766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241300" progId="Equation.3">
                  <p:embed/>
                </p:oleObj>
              </mc:Choice>
              <mc:Fallback>
                <p:oleObj name="Equation" r:id="rId3" imgW="6350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46840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600" imgH="177800" progId="Equation.3">
                  <p:embed/>
                </p:oleObj>
              </mc:Choice>
              <mc:Fallback>
                <p:oleObj name="Equation" r:id="rId5" imgW="609600" imgH="177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347646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241300" progId="Equation.3">
                  <p:embed/>
                </p:oleObj>
              </mc:Choice>
              <mc:Fallback>
                <p:oleObj name="Equation" r:id="rId7" imgW="17272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574518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36053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>
                <a:latin typeface="+mj-lt"/>
              </a:rPr>
              <a:t>Set</a:t>
            </a:r>
            <a:r>
              <a:rPr lang="en-US" sz="1600" dirty="0">
                <a:latin typeface="+mj-lt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368651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900" imgH="203200" progId="Equation.3">
                  <p:embed/>
                </p:oleObj>
              </mc:Choice>
              <mc:Fallback>
                <p:oleObj name="Equation" r:id="rId13" imgW="342900" imgH="2032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we are trying to </a:t>
            </a:r>
            <a:r>
              <a:rPr lang="en-US" dirty="0">
                <a:solidFill>
                  <a:srgbClr val="3366FF"/>
                </a:solidFill>
              </a:rPr>
              <a:t>reduce the complexity </a:t>
            </a:r>
            <a:r>
              <a:rPr lang="en-US" dirty="0"/>
              <a:t>of the original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</a:t>
            </a:r>
          </a:p>
          <a:p>
            <a:pPr lvl="1"/>
            <a:r>
              <a:rPr lang="en-US" dirty="0"/>
              <a:t>Much </a:t>
            </a:r>
            <a:r>
              <a:rPr lang="en-US" dirty="0">
                <a:solidFill>
                  <a:srgbClr val="3366FF"/>
                </a:solidFill>
              </a:rPr>
              <a:t>faster computation </a:t>
            </a:r>
            <a:r>
              <a:rPr lang="en-US" dirty="0"/>
              <a:t>of the output variable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Presence of </a:t>
            </a:r>
            <a:r>
              <a:rPr lang="en-US" dirty="0">
                <a:solidFill>
                  <a:srgbClr val="3366FF"/>
                </a:solidFill>
              </a:rPr>
              <a:t>error</a:t>
            </a:r>
            <a:r>
              <a:rPr lang="en-US" dirty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0447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41300" progId="Equation.3">
                  <p:embed/>
                </p:oleObj>
              </mc:Choice>
              <mc:Fallback>
                <p:oleObj name="Equation" r:id="rId2" imgW="17272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>
                <a:latin typeface="+mn-lt"/>
              </a:rPr>
              <a:t>quadratic </a:t>
            </a:r>
            <a:r>
              <a:rPr lang="en-US" sz="1600" dirty="0" err="1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6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the ROM</a:t>
            </a:r>
          </a:p>
          <a:p>
            <a:pPr marL="915987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Validate the 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instead of the original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/>
              <a:t>Uncertainty quantification / Sensitivity analysis</a:t>
            </a:r>
          </a:p>
          <a:p>
            <a:pPr lvl="1"/>
            <a:r>
              <a:rPr lang="en-US" dirty="0"/>
              <a:t>Probabilistic Risk Analysis (PRA)</a:t>
            </a:r>
          </a:p>
          <a:p>
            <a:pPr lvl="1"/>
            <a:r>
              <a:rPr lang="en-US" dirty="0"/>
              <a:t>Accelerator for stochastic analysis (adaptive sampling)</a:t>
            </a:r>
          </a:p>
          <a:p>
            <a:pPr lvl="1"/>
            <a:r>
              <a:rPr lang="en-US" dirty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Input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Output 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008618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165100" progId="Equation.3">
                  <p:embed/>
                </p:oleObj>
              </mc:Choice>
              <mc:Fallback>
                <p:oleObj name="Equation" r:id="rId3" imgW="647700" imgH="1651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686" y="540630"/>
            <a:ext cx="5894628" cy="4226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Potential Surrogate models (i.e., ROMs)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C2CDB72-63DE-0240-A0A1-2DFE92F24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1501" y="3371850"/>
            <a:ext cx="3438525" cy="1962150"/>
          </a:xfrm>
          <a:prstGeom prst="rect">
            <a:avLst/>
          </a:prstGeom>
        </p:spPr>
      </p:pic>
      <p:pic>
        <p:nvPicPr>
          <p:cNvPr id="30" name="Picture 2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3C62E920-D5B6-174A-898D-97E6386C6B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42135" y="4026915"/>
            <a:ext cx="1504854" cy="1168143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B39C2C2-DBEA-0343-8A8C-68E9A2D9B7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9136" y="2010195"/>
            <a:ext cx="2603607" cy="145706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1F178-1BDE-9E44-BE06-84F439B33BD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57032" b="10234"/>
          <a:stretch/>
        </p:blipFill>
        <p:spPr>
          <a:xfrm>
            <a:off x="5242136" y="2615245"/>
            <a:ext cx="3630847" cy="89140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3E068FA-D21C-014F-88EC-1EEFFBEEDE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46334" t="18663" r="16016" b="42667"/>
          <a:stretch/>
        </p:blipFill>
        <p:spPr>
          <a:xfrm>
            <a:off x="3666728" y="1851238"/>
            <a:ext cx="1729559" cy="133232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99487A4-AB41-0147-8F4F-46680A20603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7646" r="56076" b="44505"/>
          <a:stretch/>
        </p:blipFill>
        <p:spPr>
          <a:xfrm>
            <a:off x="5346048" y="1602173"/>
            <a:ext cx="1530116" cy="9888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511EA72-9455-8245-9322-6207B097B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334693" y="3466484"/>
            <a:ext cx="3552825" cy="2305050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73FC37D-C14C-41F1-A1B5-0DB7627C6F7D}"/>
              </a:ext>
            </a:extLst>
          </p:cNvPr>
          <p:cNvSpPr txBox="1">
            <a:spLocks/>
          </p:cNvSpPr>
          <p:nvPr/>
        </p:nvSpPr>
        <p:spPr>
          <a:xfrm>
            <a:off x="8858250" y="5793787"/>
            <a:ext cx="280784" cy="2069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75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750" dirty="0">
              <a:solidFill>
                <a:schemeClr val="bg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233294-42A2-5443-83EF-7833E4D4CF59}"/>
              </a:ext>
            </a:extLst>
          </p:cNvPr>
          <p:cNvSpPr txBox="1"/>
          <p:nvPr/>
        </p:nvSpPr>
        <p:spPr>
          <a:xfrm>
            <a:off x="2952751" y="1630506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4B68-597F-1417-2D71-E9B7B9335C1A}"/>
              </a:ext>
            </a:extLst>
          </p:cNvPr>
          <p:cNvSpPr txBox="1"/>
          <p:nvPr/>
        </p:nvSpPr>
        <p:spPr>
          <a:xfrm>
            <a:off x="5052761" y="5862250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35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428993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modeling steps that involve ROMs are available in RAVEN 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Perform statistical analysis using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328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32574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638261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61014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428993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7328" y="307090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(</a:t>
            </a:r>
            <a:r>
              <a:rPr lang="en-US" dirty="0" err="1"/>
              <a:t>PointSet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516071" y="3100481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05901" y="5328552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60493" y="6121750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 bwMode="auto">
          <a:xfrm rot="16200000" flipH="1">
            <a:off x="4659720" y="3703224"/>
            <a:ext cx="2102780" cy="16113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urved Connector 14"/>
          <p:cNvCxnSpPr>
            <a:stCxn id="8" idx="0"/>
          </p:cNvCxnSpPr>
          <p:nvPr/>
        </p:nvCxnSpPr>
        <p:spPr bwMode="auto">
          <a:xfrm rot="5400000" flipH="1" flipV="1">
            <a:off x="5201636" y="4806597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3244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6|22.3|10.3|8.4|0.4|9.5|22|38.1|3|37.5|26|17.3|4.8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23453</TotalTime>
  <Words>2166</Words>
  <Application>Microsoft Macintosh PowerPoint</Application>
  <PresentationFormat>On-screen Show (4:3)</PresentationFormat>
  <Paragraphs>454</Paragraphs>
  <Slides>34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Narrow</vt:lpstr>
      <vt:lpstr>Calibri</vt:lpstr>
      <vt:lpstr>Courier</vt:lpstr>
      <vt:lpstr>Lucida Calligraphy</vt:lpstr>
      <vt:lpstr>Lucida Console</vt:lpstr>
      <vt:lpstr>Myriad Pro Cond</vt:lpstr>
      <vt:lpstr>Myriad Pro Condensed</vt:lpstr>
      <vt:lpstr>Times New Roman</vt:lpstr>
      <vt:lpstr>INL 2020</vt:lpstr>
      <vt:lpstr>1_INL 2020</vt:lpstr>
      <vt:lpstr>Equation</vt:lpstr>
      <vt:lpstr>Reduced Order Models (ROMs)</vt:lpstr>
      <vt:lpstr>Outline</vt:lpstr>
      <vt:lpstr>Methods and Taxonomy</vt:lpstr>
      <vt:lpstr>ROMs: a Brief Introduction</vt:lpstr>
      <vt:lpstr>ROMs: a Brief Introduction</vt:lpstr>
      <vt:lpstr>ROMs: Applications</vt:lpstr>
      <vt:lpstr>Potential Surrogate models (i.e., ROMs)</vt:lpstr>
      <vt:lpstr>ROM Modeling Within RAVEN</vt:lpstr>
      <vt:lpstr>ROM Modeling Within RAVEN</vt:lpstr>
      <vt:lpstr>ROM Modeling Within RAVEN</vt:lpstr>
      <vt:lpstr>ROM Modeling Within RAVEN</vt:lpstr>
      <vt:lpstr>ROM Pickle</vt:lpstr>
      <vt:lpstr>ROMs Available in RAVEN</vt:lpstr>
      <vt:lpstr>RAVEN Examples</vt:lpstr>
      <vt:lpstr>Getting on the same page</vt:lpstr>
      <vt:lpstr>Example Code</vt:lpstr>
      <vt:lpstr>Exercises</vt:lpstr>
      <vt:lpstr>Workflow</vt:lpstr>
      <vt:lpstr>Workflow</vt:lpstr>
      <vt:lpstr>Sample a Model and Create a Database</vt:lpstr>
      <vt:lpstr>Workflow</vt:lpstr>
      <vt:lpstr>Train and Sample a ROM</vt:lpstr>
      <vt:lpstr>Train and Sample a ROM</vt:lpstr>
      <vt:lpstr>Train and Sample a ROM</vt:lpstr>
      <vt:lpstr>Workflow</vt:lpstr>
      <vt:lpstr>Train and Pickle a ROM</vt:lpstr>
      <vt:lpstr>Train and Pickle a ROM</vt:lpstr>
      <vt:lpstr>Workflow</vt:lpstr>
      <vt:lpstr>Load and Sample a Pickled ROM</vt:lpstr>
      <vt:lpstr>Load and Sample a Pickled ROM</vt:lpstr>
      <vt:lpstr>Exercises</vt:lpstr>
      <vt:lpstr>Backup Slides</vt:lpstr>
      <vt:lpstr>Generalized Polynomial Chaos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Mohammad G. Abdo</cp:lastModifiedBy>
  <cp:revision>393</cp:revision>
  <cp:lastPrinted>2001-05-07T20:21:30Z</cp:lastPrinted>
  <dcterms:created xsi:type="dcterms:W3CDTF">1999-10-26T20:37:18Z</dcterms:created>
  <dcterms:modified xsi:type="dcterms:W3CDTF">2022-07-21T15:32:36Z</dcterms:modified>
</cp:coreProperties>
</file>